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338" r:id="rId3"/>
    <p:sldId id="351" r:id="rId4"/>
    <p:sldId id="364" r:id="rId5"/>
  </p:sldIdLst>
  <p:sldSz cx="12241213" cy="6840538"/>
  <p:notesSz cx="6858000" cy="9144000"/>
  <p:defaultTextStyle>
    <a:defPPr>
      <a:defRPr lang="ru-RU"/>
    </a:defPPr>
    <a:lvl1pPr marL="0" algn="l" defTabSz="122115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0579" algn="l" defTabSz="122115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1157" algn="l" defTabSz="122115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1736" algn="l" defTabSz="122115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42315" algn="l" defTabSz="122115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52894" algn="l" defTabSz="122115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63472" algn="l" defTabSz="122115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74051" algn="l" defTabSz="122115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84630" algn="l" defTabSz="122115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FAB01C7-586E-4072-936C-C122A62EFF16}">
          <p14:sldIdLst>
            <p14:sldId id="257"/>
            <p14:sldId id="338"/>
            <p14:sldId id="351"/>
            <p14:sldId id="36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55">
          <p15:clr>
            <a:srgbClr val="A4A3A4"/>
          </p15:clr>
        </p15:guide>
        <p15:guide id="2" pos="3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B3"/>
    <a:srgbClr val="FFFF66"/>
    <a:srgbClr val="99CC00"/>
    <a:srgbClr val="E0F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34" autoAdjust="0"/>
    <p:restoredTop sz="81818" autoAdjust="0"/>
  </p:normalViewPr>
  <p:slideViewPr>
    <p:cSldViewPr>
      <p:cViewPr varScale="1">
        <p:scale>
          <a:sx n="60" d="100"/>
          <a:sy n="60" d="100"/>
        </p:scale>
        <p:origin x="-948" y="-78"/>
      </p:cViewPr>
      <p:guideLst>
        <p:guide orient="horz" pos="2155"/>
        <p:guide pos="3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5DE31-E605-4B3E-8ECF-A2960C32B628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61950" y="685800"/>
            <a:ext cx="61341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ACBAE3-E11D-461C-9A9D-12AC48C3D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907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115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10579" algn="l" defTabSz="122115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21157" algn="l" defTabSz="122115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31736" algn="l" defTabSz="122115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42315" algn="l" defTabSz="122115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52894" algn="l" defTabSz="122115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63472" algn="l" defTabSz="122115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74051" algn="l" defTabSz="122115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84630" algn="l" defTabSz="122115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Улучшение </a:t>
            </a:r>
            <a:r>
              <a:rPr lang="ru-RU" baseline="0" dirty="0" smtClean="0"/>
              <a:t> - изменения по совершенствованию процесса,  которое не требует реализации проекта (что и как делать понятно)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ACBAE3-E11D-461C-9A9D-12AC48C3DA4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01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Цепочка действий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ACBAE3-E11D-461C-9A9D-12AC48C3DA4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158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ACBAE3-E11D-461C-9A9D-12AC48C3DA48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721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ACBAE3-E11D-461C-9A9D-12AC48C3DA4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339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8092" y="2125001"/>
            <a:ext cx="10405031" cy="146628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6182" y="3876305"/>
            <a:ext cx="8568850" cy="174813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0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1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1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42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52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63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74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84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E5A1-7306-42CE-A674-07289B189E4A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494A-C758-4FF8-A976-544A2257D9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04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E5A1-7306-42CE-A674-07289B189E4A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494A-C758-4FF8-A976-544A2257D9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928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74880" y="273939"/>
            <a:ext cx="2754273" cy="583662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12061" y="273939"/>
            <a:ext cx="8058799" cy="583662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E5A1-7306-42CE-A674-07289B189E4A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494A-C758-4FF8-A976-544A2257D9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597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2"/>
            <a:ext cx="12241213" cy="6840538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ru-RU" noProof="0" dirty="0"/>
              <a:t>Рис.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046522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 flipH="1">
            <a:off x="11505341" y="6373418"/>
            <a:ext cx="47128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 lvl="0">
              <a:defRPr sz="1200" b="1" spc="20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8655BC7-CADA-4A1A-ACEE-E2097F1D08BB}" type="slidenum">
              <a:rPr lang="id-ID" b="0" smtClean="0">
                <a:latin typeface="Montserrat Semi Bold" panose="00000700000000000000" pitchFamily="50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id-ID" b="0" dirty="0">
              <a:latin typeface="Montserrat Semi Bold" panose="00000700000000000000" pitchFamily="50" charset="0"/>
            </a:endParaRPr>
          </a:p>
        </p:txBody>
      </p:sp>
      <p:sp>
        <p:nvSpPr>
          <p:cNvPr id="26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61052" y="767343"/>
            <a:ext cx="2635056" cy="2617778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800"/>
            </a:lvl1pPr>
          </a:lstStyle>
          <a:p>
            <a:pPr lvl="0"/>
            <a:endParaRPr lang="en-US" noProof="0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761052" y="3530440"/>
            <a:ext cx="2635056" cy="2617778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800"/>
            </a:lvl1pPr>
          </a:lstStyle>
          <a:p>
            <a:pPr lvl="0"/>
            <a:endParaRPr lang="en-US" noProof="0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3542388" y="767342"/>
            <a:ext cx="2635053" cy="2617778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800"/>
            </a:lvl1pPr>
          </a:lstStyle>
          <a:p>
            <a:pPr lvl="0"/>
            <a:endParaRPr lang="en-US" noProof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3542386" y="3530440"/>
            <a:ext cx="2635055" cy="2617778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80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40034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E5A1-7306-42CE-A674-07289B189E4A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494A-C758-4FF8-A976-544A2257D9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35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6971" y="4395681"/>
            <a:ext cx="10405031" cy="1358606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6971" y="2899313"/>
            <a:ext cx="10405031" cy="1496366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610579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115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3173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4231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5289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6347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7405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846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E5A1-7306-42CE-A674-07289B189E4A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494A-C758-4FF8-A976-544A2257D9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37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12061" y="1596127"/>
            <a:ext cx="5406535" cy="4514439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6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22617" y="1596127"/>
            <a:ext cx="5406535" cy="4514439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6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E5A1-7306-42CE-A674-07289B189E4A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494A-C758-4FF8-A976-544A2257D9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421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2062" y="1531205"/>
            <a:ext cx="5408661" cy="63813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579" indent="0">
              <a:buNone/>
              <a:defRPr sz="2600" b="1"/>
            </a:lvl2pPr>
            <a:lvl3pPr marL="1221157" indent="0">
              <a:buNone/>
              <a:defRPr sz="2400" b="1"/>
            </a:lvl3pPr>
            <a:lvl4pPr marL="1831736" indent="0">
              <a:buNone/>
              <a:defRPr sz="2100" b="1"/>
            </a:lvl4pPr>
            <a:lvl5pPr marL="2442315" indent="0">
              <a:buNone/>
              <a:defRPr sz="2100" b="1"/>
            </a:lvl5pPr>
            <a:lvl6pPr marL="3052894" indent="0">
              <a:buNone/>
              <a:defRPr sz="2100" b="1"/>
            </a:lvl6pPr>
            <a:lvl7pPr marL="3663472" indent="0">
              <a:buNone/>
              <a:defRPr sz="2100" b="1"/>
            </a:lvl7pPr>
            <a:lvl8pPr marL="4274051" indent="0">
              <a:buNone/>
              <a:defRPr sz="2100" b="1"/>
            </a:lvl8pPr>
            <a:lvl9pPr marL="4884630" indent="0">
              <a:buNone/>
              <a:defRPr sz="21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2062" y="2169337"/>
            <a:ext cx="5408661" cy="3941227"/>
          </a:xfrm>
        </p:spPr>
        <p:txBody>
          <a:bodyPr/>
          <a:lstStyle>
            <a:lvl1pPr>
              <a:defRPr sz="3200"/>
            </a:lvl1pPr>
            <a:lvl2pPr>
              <a:defRPr sz="26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18369" y="1531205"/>
            <a:ext cx="5410786" cy="63813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579" indent="0">
              <a:buNone/>
              <a:defRPr sz="2600" b="1"/>
            </a:lvl2pPr>
            <a:lvl3pPr marL="1221157" indent="0">
              <a:buNone/>
              <a:defRPr sz="2400" b="1"/>
            </a:lvl3pPr>
            <a:lvl4pPr marL="1831736" indent="0">
              <a:buNone/>
              <a:defRPr sz="2100" b="1"/>
            </a:lvl4pPr>
            <a:lvl5pPr marL="2442315" indent="0">
              <a:buNone/>
              <a:defRPr sz="2100" b="1"/>
            </a:lvl5pPr>
            <a:lvl6pPr marL="3052894" indent="0">
              <a:buNone/>
              <a:defRPr sz="2100" b="1"/>
            </a:lvl6pPr>
            <a:lvl7pPr marL="3663472" indent="0">
              <a:buNone/>
              <a:defRPr sz="2100" b="1"/>
            </a:lvl7pPr>
            <a:lvl8pPr marL="4274051" indent="0">
              <a:buNone/>
              <a:defRPr sz="2100" b="1"/>
            </a:lvl8pPr>
            <a:lvl9pPr marL="4884630" indent="0">
              <a:buNone/>
              <a:defRPr sz="21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18369" y="2169337"/>
            <a:ext cx="5410786" cy="3941227"/>
          </a:xfrm>
        </p:spPr>
        <p:txBody>
          <a:bodyPr/>
          <a:lstStyle>
            <a:lvl1pPr>
              <a:defRPr sz="3200"/>
            </a:lvl1pPr>
            <a:lvl2pPr>
              <a:defRPr sz="26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E5A1-7306-42CE-A674-07289B189E4A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494A-C758-4FF8-A976-544A2257D9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598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E5A1-7306-42CE-A674-07289B189E4A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494A-C758-4FF8-A976-544A2257D9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713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E5A1-7306-42CE-A674-07289B189E4A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494A-C758-4FF8-A976-544A2257D9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735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064" y="272353"/>
            <a:ext cx="4027274" cy="1159092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85974" y="272356"/>
            <a:ext cx="6843178" cy="5838210"/>
          </a:xfrm>
        </p:spPr>
        <p:txBody>
          <a:bodyPr/>
          <a:lstStyle>
            <a:lvl1pPr>
              <a:defRPr sz="4200"/>
            </a:lvl1pPr>
            <a:lvl2pPr>
              <a:defRPr sz="3700"/>
            </a:lvl2pPr>
            <a:lvl3pPr>
              <a:defRPr sz="32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2064" y="1431448"/>
            <a:ext cx="4027274" cy="4679118"/>
          </a:xfrm>
        </p:spPr>
        <p:txBody>
          <a:bodyPr/>
          <a:lstStyle>
            <a:lvl1pPr marL="0" indent="0">
              <a:buNone/>
              <a:defRPr sz="1900"/>
            </a:lvl1pPr>
            <a:lvl2pPr marL="610579" indent="0">
              <a:buNone/>
              <a:defRPr sz="1600"/>
            </a:lvl2pPr>
            <a:lvl3pPr marL="1221157" indent="0">
              <a:buNone/>
              <a:defRPr sz="1400"/>
            </a:lvl3pPr>
            <a:lvl4pPr marL="1831736" indent="0">
              <a:buNone/>
              <a:defRPr sz="1200"/>
            </a:lvl4pPr>
            <a:lvl5pPr marL="2442315" indent="0">
              <a:buNone/>
              <a:defRPr sz="1200"/>
            </a:lvl5pPr>
            <a:lvl6pPr marL="3052894" indent="0">
              <a:buNone/>
              <a:defRPr sz="1200"/>
            </a:lvl6pPr>
            <a:lvl7pPr marL="3663472" indent="0">
              <a:buNone/>
              <a:defRPr sz="1200"/>
            </a:lvl7pPr>
            <a:lvl8pPr marL="4274051" indent="0">
              <a:buNone/>
              <a:defRPr sz="1200"/>
            </a:lvl8pPr>
            <a:lvl9pPr marL="4884630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E5A1-7306-42CE-A674-07289B189E4A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494A-C758-4FF8-A976-544A2257D9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52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9363" y="4788376"/>
            <a:ext cx="7344728" cy="565296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99363" y="611214"/>
            <a:ext cx="7344728" cy="4104323"/>
          </a:xfrm>
        </p:spPr>
        <p:txBody>
          <a:bodyPr/>
          <a:lstStyle>
            <a:lvl1pPr marL="0" indent="0">
              <a:buNone/>
              <a:defRPr sz="4200"/>
            </a:lvl1pPr>
            <a:lvl2pPr marL="610579" indent="0">
              <a:buNone/>
              <a:defRPr sz="3700"/>
            </a:lvl2pPr>
            <a:lvl3pPr marL="1221157" indent="0">
              <a:buNone/>
              <a:defRPr sz="3200"/>
            </a:lvl3pPr>
            <a:lvl4pPr marL="1831736" indent="0">
              <a:buNone/>
              <a:defRPr sz="2600"/>
            </a:lvl4pPr>
            <a:lvl5pPr marL="2442315" indent="0">
              <a:buNone/>
              <a:defRPr sz="2600"/>
            </a:lvl5pPr>
            <a:lvl6pPr marL="3052894" indent="0">
              <a:buNone/>
              <a:defRPr sz="2600"/>
            </a:lvl6pPr>
            <a:lvl7pPr marL="3663472" indent="0">
              <a:buNone/>
              <a:defRPr sz="2600"/>
            </a:lvl7pPr>
            <a:lvl8pPr marL="4274051" indent="0">
              <a:buNone/>
              <a:defRPr sz="2600"/>
            </a:lvl8pPr>
            <a:lvl9pPr marL="4884630" indent="0">
              <a:buNone/>
              <a:defRPr sz="26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99363" y="5353671"/>
            <a:ext cx="7344728" cy="802814"/>
          </a:xfrm>
        </p:spPr>
        <p:txBody>
          <a:bodyPr/>
          <a:lstStyle>
            <a:lvl1pPr marL="0" indent="0">
              <a:buNone/>
              <a:defRPr sz="1900"/>
            </a:lvl1pPr>
            <a:lvl2pPr marL="610579" indent="0">
              <a:buNone/>
              <a:defRPr sz="1600"/>
            </a:lvl2pPr>
            <a:lvl3pPr marL="1221157" indent="0">
              <a:buNone/>
              <a:defRPr sz="1400"/>
            </a:lvl3pPr>
            <a:lvl4pPr marL="1831736" indent="0">
              <a:buNone/>
              <a:defRPr sz="1200"/>
            </a:lvl4pPr>
            <a:lvl5pPr marL="2442315" indent="0">
              <a:buNone/>
              <a:defRPr sz="1200"/>
            </a:lvl5pPr>
            <a:lvl6pPr marL="3052894" indent="0">
              <a:buNone/>
              <a:defRPr sz="1200"/>
            </a:lvl6pPr>
            <a:lvl7pPr marL="3663472" indent="0">
              <a:buNone/>
              <a:defRPr sz="1200"/>
            </a:lvl7pPr>
            <a:lvl8pPr marL="4274051" indent="0">
              <a:buNone/>
              <a:defRPr sz="1200"/>
            </a:lvl8pPr>
            <a:lvl9pPr marL="4884630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E5A1-7306-42CE-A674-07289B189E4A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494A-C758-4FF8-A976-544A2257D9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205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4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061" y="273939"/>
            <a:ext cx="11017092" cy="1140089"/>
          </a:xfrm>
          <a:prstGeom prst="rect">
            <a:avLst/>
          </a:prstGeom>
        </p:spPr>
        <p:txBody>
          <a:bodyPr vert="horz" lIns="122115" tIns="61058" rIns="122115" bIns="61058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2061" y="1596127"/>
            <a:ext cx="11017092" cy="4514439"/>
          </a:xfrm>
          <a:prstGeom prst="rect">
            <a:avLst/>
          </a:prstGeom>
        </p:spPr>
        <p:txBody>
          <a:bodyPr vert="horz" lIns="122115" tIns="61058" rIns="122115" bIns="6105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12061" y="6340166"/>
            <a:ext cx="2856283" cy="364196"/>
          </a:xfrm>
          <a:prstGeom prst="rect">
            <a:avLst/>
          </a:prstGeom>
        </p:spPr>
        <p:txBody>
          <a:bodyPr vert="horz" lIns="122115" tIns="61058" rIns="122115" bIns="6105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5E5A1-7306-42CE-A674-07289B189E4A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82415" y="6340166"/>
            <a:ext cx="3876384" cy="364196"/>
          </a:xfrm>
          <a:prstGeom prst="rect">
            <a:avLst/>
          </a:prstGeom>
        </p:spPr>
        <p:txBody>
          <a:bodyPr vert="horz" lIns="122115" tIns="61058" rIns="122115" bIns="6105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72869" y="6340166"/>
            <a:ext cx="2856283" cy="364196"/>
          </a:xfrm>
          <a:prstGeom prst="rect">
            <a:avLst/>
          </a:prstGeom>
        </p:spPr>
        <p:txBody>
          <a:bodyPr vert="horz" lIns="122115" tIns="61058" rIns="122115" bIns="61058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4494A-C758-4FF8-A976-544A2257D9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461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1221157" rtl="0" eaLnBrk="1" latinLnBrk="0" hangingPunct="1">
        <a:spcBef>
          <a:spcPct val="0"/>
        </a:spcBef>
        <a:buNone/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934" indent="-457934" algn="l" defTabSz="12211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92190" indent="-381612" algn="l" defTabSz="1221157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6447" indent="-305289" algn="l" defTabSz="1221157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7025" indent="-305289" algn="l" defTabSz="1221157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7604" indent="-305289" algn="l" defTabSz="1221157" rtl="0" eaLnBrk="1" latinLnBrk="0" hangingPunct="1">
        <a:spcBef>
          <a:spcPct val="20000"/>
        </a:spcBef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8183" indent="-305289" algn="l" defTabSz="1221157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8762" indent="-305289" algn="l" defTabSz="1221157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9340" indent="-305289" algn="l" defTabSz="1221157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189919" indent="-305289" algn="l" defTabSz="1221157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2115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579" algn="l" defTabSz="122115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157" algn="l" defTabSz="122115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1736" algn="l" defTabSz="122115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2315" algn="l" defTabSz="122115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2894" algn="l" defTabSz="122115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3472" algn="l" defTabSz="122115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4051" algn="l" defTabSz="122115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4630" algn="l" defTabSz="122115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0"/>
            <a:ext cx="12241213" cy="6840538"/>
            <a:chOff x="0" y="0"/>
            <a:chExt cx="12192000" cy="6858000"/>
          </a:xfrm>
          <a:solidFill>
            <a:srgbClr val="92D050"/>
          </a:solidFill>
        </p:grpSpPr>
        <p:sp>
          <p:nvSpPr>
            <p:cNvPr id="14" name="Freeform 13"/>
            <p:cNvSpPr/>
            <p:nvPr/>
          </p:nvSpPr>
          <p:spPr>
            <a:xfrm>
              <a:off x="0" y="0"/>
              <a:ext cx="12192000" cy="6858000"/>
            </a:xfrm>
            <a:custGeom>
              <a:avLst/>
              <a:gdLst>
                <a:gd name="connsiteX0" fmla="*/ 2666230 w 10944667"/>
                <a:gd name="connsiteY0" fmla="*/ 0 h 6858001"/>
                <a:gd name="connsiteX1" fmla="*/ 10944667 w 10944667"/>
                <a:gd name="connsiteY1" fmla="*/ 0 h 6858001"/>
                <a:gd name="connsiteX2" fmla="*/ 4086666 w 10944667"/>
                <a:gd name="connsiteY2" fmla="*/ 6858001 h 6858001"/>
                <a:gd name="connsiteX3" fmla="*/ 0 w 10944667"/>
                <a:gd name="connsiteY3" fmla="*/ 6858001 h 6858001"/>
                <a:gd name="connsiteX4" fmla="*/ 0 w 10944667"/>
                <a:gd name="connsiteY4" fmla="*/ 266623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667" h="6858001">
                  <a:moveTo>
                    <a:pt x="2666230" y="0"/>
                  </a:moveTo>
                  <a:lnTo>
                    <a:pt x="10944667" y="0"/>
                  </a:lnTo>
                  <a:lnTo>
                    <a:pt x="4086666" y="6858001"/>
                  </a:lnTo>
                  <a:lnTo>
                    <a:pt x="0" y="6858001"/>
                  </a:lnTo>
                  <a:lnTo>
                    <a:pt x="0" y="266623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0724" name="TextBox 14"/>
            <p:cNvSpPr txBox="1">
              <a:spLocks noChangeArrowheads="1"/>
            </p:cNvSpPr>
            <p:nvPr/>
          </p:nvSpPr>
          <p:spPr bwMode="auto">
            <a:xfrm>
              <a:off x="4581856" y="1624203"/>
              <a:ext cx="183987" cy="70969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endParaRPr lang="en-US" altLang="ru-RU" sz="4000" b="1" dirty="0">
                <a:solidFill>
                  <a:srgbClr val="FFFFFF"/>
                </a:solidFill>
                <a:latin typeface="Gotham Pro" pitchFamily="2" charset="0"/>
                <a:cs typeface="Gotham Pro" pitchFamily="2" charset="0"/>
              </a:endParaRPr>
            </a:p>
          </p:txBody>
        </p:sp>
        <p:sp>
          <p:nvSpPr>
            <p:cNvPr id="30726" name="Прямоугольник 1"/>
            <p:cNvSpPr>
              <a:spLocks noChangeArrowheads="1"/>
            </p:cNvSpPr>
            <p:nvPr/>
          </p:nvSpPr>
          <p:spPr bwMode="auto">
            <a:xfrm>
              <a:off x="1309268" y="6172287"/>
              <a:ext cx="988589" cy="4628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ru-RU" altLang="ru-RU" dirty="0">
                  <a:solidFill>
                    <a:schemeClr val="bg1"/>
                  </a:solidFill>
                  <a:latin typeface="Gotham Pro" panose="02000503040000020004" charset="0"/>
                  <a:cs typeface="Gotham Pro" panose="02000503040000020004" charset="0"/>
                </a:rPr>
                <a:t>2020</a:t>
              </a:r>
              <a:endParaRPr lang="ru-RU" altLang="ru-RU" dirty="0">
                <a:latin typeface="Gotham Pro" panose="02000503040000020004" charset="0"/>
                <a:cs typeface="Gotham Pro" panose="02000503040000020004" charset="0"/>
              </a:endParaRPr>
            </a:p>
          </p:txBody>
        </p:sp>
        <p:sp>
          <p:nvSpPr>
            <p:cNvPr id="30728" name="Прямоугольник 12"/>
            <p:cNvSpPr>
              <a:spLocks noChangeArrowheads="1"/>
            </p:cNvSpPr>
            <p:nvPr/>
          </p:nvSpPr>
          <p:spPr bwMode="auto">
            <a:xfrm>
              <a:off x="935039" y="220663"/>
              <a:ext cx="1085563" cy="5554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ru-RU" altLang="ru-RU" sz="1500" dirty="0">
                  <a:solidFill>
                    <a:schemeClr val="accent2"/>
                  </a:solidFill>
                </a:rPr>
                <a:t>Липецкая </a:t>
              </a:r>
            </a:p>
            <a:p>
              <a:r>
                <a:rPr lang="ru-RU" altLang="ru-RU" sz="1500" dirty="0">
                  <a:solidFill>
                    <a:schemeClr val="accent2"/>
                  </a:solidFill>
                </a:rPr>
                <a:t>область</a:t>
              </a:r>
            </a:p>
          </p:txBody>
        </p:sp>
        <p:pic>
          <p:nvPicPr>
            <p:cNvPr id="30727" name="Picture 2" descr="C:\Users\User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025" y="198438"/>
              <a:ext cx="450850" cy="5048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2" descr="C:\Users\User\Desktop\lipeckaya_coa_small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47162" y="5490662"/>
              <a:ext cx="932777" cy="1186362"/>
            </a:xfrm>
            <a:prstGeom prst="rect">
              <a:avLst/>
            </a:prstGeom>
            <a:solidFill>
              <a:srgbClr val="FFFFFF"/>
            </a:solidFill>
          </p:spPr>
        </p:pic>
      </p:grpSp>
      <p:sp>
        <p:nvSpPr>
          <p:cNvPr id="10" name="Rectangle 6"/>
          <p:cNvSpPr/>
          <p:nvPr/>
        </p:nvSpPr>
        <p:spPr>
          <a:xfrm flipH="1">
            <a:off x="1001642" y="4735981"/>
            <a:ext cx="46037" cy="7112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rgbClr val="323232"/>
              </a:solidFill>
              <a:latin typeface="+mn-lt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14554" y="4942836"/>
            <a:ext cx="4262834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>
              <a:defRPr>
                <a:solidFill>
                  <a:srgbClr val="FFFFFF"/>
                </a:solidFill>
                <a:latin typeface="Raleway" panose="020B0503030101060003" pitchFamily="34" charset="0"/>
                <a:ea typeface="Questrial" panose="020B0306030504020204" pitchFamily="34" charset="0"/>
                <a:cs typeface="Questrial" panose="02000000000000000000" pitchFamily="2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МАОУ СОШ №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Липецка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1015" y="1332037"/>
            <a:ext cx="1067860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«Оптимизация порядка приема граждан на обучение по дополнительным общеразвивающим программам (в рамках платных дополнительных услуг)»</a:t>
            </a:r>
            <a:endParaRPr lang="ru-RU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>
            <a:extLst>
              <a:ext uri="{FF2B5EF4-FFF2-40B4-BE49-F238E27FC236}">
                <a16:creationId xmlns:a16="http://schemas.microsoft.com/office/drawing/2014/main" xmlns="" id="{ADFECD48-8983-41B1-B804-30444943F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177" y="70268"/>
            <a:ext cx="11017092" cy="757714"/>
          </a:xfrm>
        </p:spPr>
        <p:txBody>
          <a:bodyPr>
            <a:normAutofit/>
          </a:bodyPr>
          <a:lstStyle/>
          <a:p>
            <a:pPr marL="0" marR="0" lvl="0" indent="0" defTabSz="12211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УЛУЧШЕНИЙ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xmlns="" id="{7E7149E2-27A7-4E8C-8A66-6B9CEB54A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4922" y="863016"/>
            <a:ext cx="5408661" cy="638133"/>
          </a:xfrm>
        </p:spPr>
        <p:txBody>
          <a:bodyPr>
            <a:normAutofit/>
          </a:bodyPr>
          <a:lstStyle/>
          <a:p>
            <a:r>
              <a:rPr lang="ru-RU" sz="25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</a:t>
            </a:r>
          </a:p>
        </p:txBody>
      </p:sp>
      <p:sp>
        <p:nvSpPr>
          <p:cNvPr id="14" name="Текст 13">
            <a:extLst>
              <a:ext uri="{FF2B5EF4-FFF2-40B4-BE49-F238E27FC236}">
                <a16:creationId xmlns:a16="http://schemas.microsoft.com/office/drawing/2014/main" xmlns="" id="{C11649F5-CC99-49D4-8324-7EF1569BC9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58870" y="3197645"/>
            <a:ext cx="5408661" cy="612068"/>
          </a:xfrm>
        </p:spPr>
        <p:txBody>
          <a:bodyPr>
            <a:normAutofit/>
          </a:bodyPr>
          <a:lstStyle/>
          <a:p>
            <a:r>
              <a:rPr lang="ru-RU" sz="25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Обоснование </a:t>
            </a:r>
            <a:r>
              <a:rPr lang="ru-RU" sz="25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необходимости </a:t>
            </a:r>
            <a:endParaRPr lang="ru-RU" sz="25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249898" y="1501149"/>
            <a:ext cx="5683685" cy="16109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временных затрат на оформление ребенка в системе платных образовательных услуг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4"/>
          </p:nvPr>
        </p:nvSpPr>
        <p:spPr>
          <a:xfrm>
            <a:off x="6264621" y="2169338"/>
            <a:ext cx="5364533" cy="3915228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1.Сократить время оформления документов на каждого ребенка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втоматизации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 оформления документов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9898" y="3809713"/>
            <a:ext cx="602660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Большие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временные затраты на оформление документов при зачислении детей в платные образовательные группы.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Новый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 позволит минимизировать затраты времени на оформления каждого ребенка. При внедрении проекта время оформления одного ребенка составит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 мин.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Текст 11">
            <a:extLst>
              <a:ext uri="{FF2B5EF4-FFF2-40B4-BE49-F238E27FC236}">
                <a16:creationId xmlns:a16="http://schemas.microsoft.com/office/drawing/2014/main" xmlns="" id="{7E7149E2-27A7-4E8C-8A66-6B9CEB54AB77}"/>
              </a:ext>
            </a:extLst>
          </p:cNvPr>
          <p:cNvSpPr txBox="1">
            <a:spLocks/>
          </p:cNvSpPr>
          <p:nvPr/>
        </p:nvSpPr>
        <p:spPr>
          <a:xfrm>
            <a:off x="6242556" y="1501149"/>
            <a:ext cx="5408661" cy="638133"/>
          </a:xfrm>
          <a:prstGeom prst="rect">
            <a:avLst/>
          </a:prstGeom>
        </p:spPr>
        <p:txBody>
          <a:bodyPr vert="horz" lIns="122115" tIns="61058" rIns="122115" bIns="61058" rtlCol="0" anchor="b">
            <a:normAutofit/>
          </a:bodyPr>
          <a:lstStyle>
            <a:lvl1pPr marL="0" indent="0" algn="l" defTabSz="122115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0579" indent="0" algn="l" defTabSz="122115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21157" indent="0" algn="l" defTabSz="122115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31736" indent="0" algn="l" defTabSz="122115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42315" indent="0" algn="l" defTabSz="122115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52894" indent="0" algn="l" defTabSz="122115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63472" indent="0" algn="l" defTabSz="122115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74051" indent="0" algn="l" defTabSz="122115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84630" indent="0" algn="l" defTabSz="122115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5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</a:t>
            </a:r>
            <a:endParaRPr lang="ru-RU" sz="25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60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66714" y="971998"/>
            <a:ext cx="11017092" cy="505312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1.Старт проекта. Разработка паспорта проекта. 19.11.2020.;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Анализ текущей ситуации. Картирование  до 23.11.2020;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3.Разработка карты идеального** и целевого состояния процесса с 23.11.202 до 30.11.2020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4.Выявление коренных причин проблем, формирование предложений по их решению с 01.12.2020 до 08.12.2020;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5.Защита выработанных предложений по совершенствованию (плана мероприятий) с 09.12.2020 до 16.12.2020.;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Реализация плана мероприятий с 17.12.2020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Заголовок 8">
            <a:extLst>
              <a:ext uri="{FF2B5EF4-FFF2-40B4-BE49-F238E27FC236}">
                <a16:creationId xmlns:a16="http://schemas.microsoft.com/office/drawing/2014/main" xmlns="" id="{ADFECD48-8983-41B1-B804-30444943F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15" y="35086"/>
            <a:ext cx="11017092" cy="1140089"/>
          </a:xfrm>
        </p:spPr>
        <p:txBody>
          <a:bodyPr>
            <a:normAutofit/>
          </a:bodyPr>
          <a:lstStyle/>
          <a:p>
            <a:pPr marL="0" marR="0" lvl="0" indent="0" defTabSz="12211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ЧТО СДЕЛАНО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291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>
            <a:extLst>
              <a:ext uri="{FF2B5EF4-FFF2-40B4-BE49-F238E27FC236}">
                <a16:creationId xmlns:a16="http://schemas.microsoft.com/office/drawing/2014/main" xmlns="" id="{ADFECD48-8983-41B1-B804-30444943F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62" y="179910"/>
            <a:ext cx="11017092" cy="648072"/>
          </a:xfrm>
        </p:spPr>
        <p:txBody>
          <a:bodyPr>
            <a:normAutofit/>
          </a:bodyPr>
          <a:lstStyle/>
          <a:p>
            <a:pPr marL="0" marR="0" lvl="0" indent="0" defTabSz="12211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ЧТО ИЗМЕНИЛОСЬ</a:t>
            </a:r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59966" y="827981"/>
            <a:ext cx="5408661" cy="432048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Было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80646" y="755974"/>
            <a:ext cx="5410786" cy="504056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Стало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12062" y="5292477"/>
            <a:ext cx="11269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улучшения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последовательного алгоритма действий при автоматизации процесса оформления документов при зачисления в платные группы. Сокращение временных затрат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435" y="1404045"/>
            <a:ext cx="4697029" cy="3522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678" y="1332037"/>
            <a:ext cx="4680520" cy="3579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413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3252</TotalTime>
  <Words>214</Words>
  <Application>Microsoft Office PowerPoint</Application>
  <PresentationFormat>Произвольный</PresentationFormat>
  <Paragraphs>32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ПАРАМЕТРЫ УЛУЧШЕНИЙ </vt:lpstr>
      <vt:lpstr>ЧТО СДЕЛАНО</vt:lpstr>
      <vt:lpstr>ЧТО ИЗМЕНИЛОСЬ</vt:lpstr>
    </vt:vector>
  </TitlesOfParts>
  <Company>Администрация Липецкой области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Киц А.</dc:creator>
  <cp:lastModifiedBy>User</cp:lastModifiedBy>
  <cp:revision>232</cp:revision>
  <dcterms:created xsi:type="dcterms:W3CDTF">2019-06-03T12:00:22Z</dcterms:created>
  <dcterms:modified xsi:type="dcterms:W3CDTF">2021-01-20T14:14:48Z</dcterms:modified>
</cp:coreProperties>
</file>